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364" y="2610683"/>
            <a:ext cx="4999553" cy="30081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81633" y="1110734"/>
            <a:ext cx="7780734" cy="25199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614"/>
              </a:lnSpc>
              <a:buNone/>
            </a:pPr>
            <a:r>
              <a:rPr lang="en-US" sz="529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Library Management System: A User-Friendly Solution</a:t>
            </a:r>
            <a:endParaRPr lang="en-US" sz="5291" dirty="0"/>
          </a:p>
        </p:txBody>
      </p:sp>
      <p:sp>
        <p:nvSpPr>
          <p:cNvPr id="7" name="Text 2"/>
          <p:cNvSpPr/>
          <p:nvPr/>
        </p:nvSpPr>
        <p:spPr>
          <a:xfrm>
            <a:off x="681633" y="3922752"/>
            <a:ext cx="7780734" cy="93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Welcome to the Library Management System project! This presentation will introduce you to a user-friendly system designed to streamline library operations and enhance user experience.</a:t>
            </a:r>
            <a:endParaRPr lang="en-US" sz="1534" dirty="0"/>
          </a:p>
        </p:txBody>
      </p:sp>
      <p:sp>
        <p:nvSpPr>
          <p:cNvPr id="8" name="Text 3"/>
          <p:cNvSpPr/>
          <p:nvPr/>
        </p:nvSpPr>
        <p:spPr>
          <a:xfrm>
            <a:off x="681633" y="5149572"/>
            <a:ext cx="2434590" cy="304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91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Done by:</a:t>
            </a:r>
            <a:endParaRPr lang="en-US" sz="1917" dirty="0"/>
          </a:p>
        </p:txBody>
      </p:sp>
      <p:sp>
        <p:nvSpPr>
          <p:cNvPr id="9" name="Text 4"/>
          <p:cNvSpPr/>
          <p:nvPr/>
        </p:nvSpPr>
        <p:spPr>
          <a:xfrm>
            <a:off x="681633" y="5745956"/>
            <a:ext cx="7780734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Faiz Rahman G</a:t>
            </a:r>
            <a:endParaRPr lang="en-US" sz="1534" dirty="0"/>
          </a:p>
        </p:txBody>
      </p:sp>
      <p:sp>
        <p:nvSpPr>
          <p:cNvPr id="10" name="Text 5"/>
          <p:cNvSpPr/>
          <p:nvPr/>
        </p:nvSpPr>
        <p:spPr>
          <a:xfrm>
            <a:off x="681633" y="6276618"/>
            <a:ext cx="7780734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Samuvin Jenish S J</a:t>
            </a:r>
            <a:endParaRPr lang="en-US" sz="1534" dirty="0"/>
          </a:p>
        </p:txBody>
      </p:sp>
      <p:sp>
        <p:nvSpPr>
          <p:cNvPr id="11" name="Text 6"/>
          <p:cNvSpPr/>
          <p:nvPr/>
        </p:nvSpPr>
        <p:spPr>
          <a:xfrm>
            <a:off x="681633" y="6807279"/>
            <a:ext cx="7780734" cy="311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53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Sharvesh L</a:t>
            </a:r>
            <a:endParaRPr lang="en-US" sz="1534" dirty="0"/>
          </a:p>
        </p:txBody>
      </p:sp>
      <p:pic>
        <p:nvPicPr>
          <p:cNvPr id="12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4854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84521" y="3032165"/>
            <a:ext cx="4970859" cy="6212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93"/>
              </a:lnSpc>
              <a:buNone/>
            </a:pPr>
            <a:r>
              <a:rPr lang="en-US" sz="391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Project Overview</a:t>
            </a:r>
            <a:endParaRPr lang="en-US" sz="3914" dirty="0"/>
          </a:p>
        </p:txBody>
      </p:sp>
      <p:sp>
        <p:nvSpPr>
          <p:cNvPr id="6" name="Shape 2"/>
          <p:cNvSpPr/>
          <p:nvPr/>
        </p:nvSpPr>
        <p:spPr>
          <a:xfrm>
            <a:off x="1884521" y="4175284"/>
            <a:ext cx="447318" cy="44731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047637" y="4249817"/>
            <a:ext cx="121087" cy="298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48"/>
              </a:lnSpc>
              <a:buNone/>
            </a:pPr>
            <a:r>
              <a:rPr lang="en-US" sz="234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348" dirty="0"/>
          </a:p>
        </p:txBody>
      </p:sp>
      <p:sp>
        <p:nvSpPr>
          <p:cNvPr id="8" name="Text 4"/>
          <p:cNvSpPr/>
          <p:nvPr/>
        </p:nvSpPr>
        <p:spPr>
          <a:xfrm>
            <a:off x="2530673" y="4175284"/>
            <a:ext cx="2485430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46"/>
              </a:lnSpc>
              <a:buNone/>
            </a:pPr>
            <a:r>
              <a:rPr lang="en-US" sz="195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Objective</a:t>
            </a:r>
            <a:endParaRPr lang="en-US" sz="1957" dirty="0"/>
          </a:p>
        </p:txBody>
      </p:sp>
      <p:sp>
        <p:nvSpPr>
          <p:cNvPr id="9" name="Text 5"/>
          <p:cNvSpPr/>
          <p:nvPr/>
        </p:nvSpPr>
        <p:spPr>
          <a:xfrm>
            <a:off x="2530673" y="4605337"/>
            <a:ext cx="4685109" cy="9544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05"/>
              </a:lnSpc>
              <a:buNone/>
            </a:pPr>
            <a:r>
              <a:rPr lang="en-US" sz="15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project aims to develop a comprehensive web-based system for managing library operations.</a:t>
            </a:r>
            <a:endParaRPr lang="en-US" sz="1566" dirty="0"/>
          </a:p>
        </p:txBody>
      </p:sp>
      <p:sp>
        <p:nvSpPr>
          <p:cNvPr id="10" name="Shape 6"/>
          <p:cNvSpPr/>
          <p:nvPr/>
        </p:nvSpPr>
        <p:spPr>
          <a:xfrm>
            <a:off x="7414617" y="4175284"/>
            <a:ext cx="447318" cy="44731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51420" y="4249817"/>
            <a:ext cx="173593" cy="298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48"/>
              </a:lnSpc>
              <a:buNone/>
            </a:pPr>
            <a:r>
              <a:rPr lang="en-US" sz="234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348" dirty="0"/>
          </a:p>
        </p:txBody>
      </p:sp>
      <p:sp>
        <p:nvSpPr>
          <p:cNvPr id="12" name="Text 8"/>
          <p:cNvSpPr/>
          <p:nvPr/>
        </p:nvSpPr>
        <p:spPr>
          <a:xfrm>
            <a:off x="8060769" y="4175284"/>
            <a:ext cx="2485430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46"/>
              </a:lnSpc>
              <a:buNone/>
            </a:pPr>
            <a:r>
              <a:rPr lang="en-US" sz="195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Target Audience</a:t>
            </a:r>
            <a:endParaRPr lang="en-US" sz="1957" dirty="0"/>
          </a:p>
        </p:txBody>
      </p:sp>
      <p:sp>
        <p:nvSpPr>
          <p:cNvPr id="13" name="Text 9"/>
          <p:cNvSpPr/>
          <p:nvPr/>
        </p:nvSpPr>
        <p:spPr>
          <a:xfrm>
            <a:off x="8060769" y="4605337"/>
            <a:ext cx="4685109" cy="636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05"/>
              </a:lnSpc>
              <a:buNone/>
            </a:pPr>
            <a:r>
              <a:rPr lang="en-US" sz="15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system is intended for librarians, library staff, and library users.</a:t>
            </a:r>
            <a:endParaRPr lang="en-US" sz="1566" dirty="0"/>
          </a:p>
        </p:txBody>
      </p:sp>
      <p:sp>
        <p:nvSpPr>
          <p:cNvPr id="14" name="Shape 10"/>
          <p:cNvSpPr/>
          <p:nvPr/>
        </p:nvSpPr>
        <p:spPr>
          <a:xfrm>
            <a:off x="1884521" y="5982176"/>
            <a:ext cx="447318" cy="44731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018824" y="6056709"/>
            <a:ext cx="178594" cy="298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48"/>
              </a:lnSpc>
              <a:buNone/>
            </a:pPr>
            <a:r>
              <a:rPr lang="en-US" sz="234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348" dirty="0"/>
          </a:p>
        </p:txBody>
      </p:sp>
      <p:sp>
        <p:nvSpPr>
          <p:cNvPr id="16" name="Text 12"/>
          <p:cNvSpPr/>
          <p:nvPr/>
        </p:nvSpPr>
        <p:spPr>
          <a:xfrm>
            <a:off x="2530673" y="5982176"/>
            <a:ext cx="2485430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46"/>
              </a:lnSpc>
              <a:buNone/>
            </a:pPr>
            <a:r>
              <a:rPr lang="en-US" sz="195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Key Features</a:t>
            </a:r>
            <a:endParaRPr lang="en-US" sz="1957" dirty="0"/>
          </a:p>
        </p:txBody>
      </p:sp>
      <p:sp>
        <p:nvSpPr>
          <p:cNvPr id="17" name="Text 13"/>
          <p:cNvSpPr/>
          <p:nvPr/>
        </p:nvSpPr>
        <p:spPr>
          <a:xfrm>
            <a:off x="2530673" y="6412230"/>
            <a:ext cx="4685109" cy="9544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05"/>
              </a:lnSpc>
              <a:buNone/>
            </a:pPr>
            <a:r>
              <a:rPr lang="en-US" sz="15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system will include features such as book cataloging, user accounts, checkout and return management, and search functionality.</a:t>
            </a:r>
            <a:endParaRPr lang="en-US" sz="1566" dirty="0"/>
          </a:p>
        </p:txBody>
      </p:sp>
      <p:sp>
        <p:nvSpPr>
          <p:cNvPr id="18" name="Shape 14"/>
          <p:cNvSpPr/>
          <p:nvPr/>
        </p:nvSpPr>
        <p:spPr>
          <a:xfrm>
            <a:off x="7414617" y="5982176"/>
            <a:ext cx="447318" cy="447318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544276" y="6056709"/>
            <a:ext cx="187881" cy="298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48"/>
              </a:lnSpc>
              <a:buNone/>
            </a:pPr>
            <a:r>
              <a:rPr lang="en-US" sz="2348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348" dirty="0"/>
          </a:p>
        </p:txBody>
      </p:sp>
      <p:sp>
        <p:nvSpPr>
          <p:cNvPr id="20" name="Text 16"/>
          <p:cNvSpPr/>
          <p:nvPr/>
        </p:nvSpPr>
        <p:spPr>
          <a:xfrm>
            <a:off x="8060769" y="5982176"/>
            <a:ext cx="2485430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46"/>
              </a:lnSpc>
              <a:buNone/>
            </a:pPr>
            <a:r>
              <a:rPr lang="en-US" sz="195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Technology Stack</a:t>
            </a:r>
            <a:endParaRPr lang="en-US" sz="1957" dirty="0"/>
          </a:p>
        </p:txBody>
      </p:sp>
      <p:sp>
        <p:nvSpPr>
          <p:cNvPr id="21" name="Text 17"/>
          <p:cNvSpPr/>
          <p:nvPr/>
        </p:nvSpPr>
        <p:spPr>
          <a:xfrm>
            <a:off x="8060769" y="6412230"/>
            <a:ext cx="4685109" cy="12725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05"/>
              </a:lnSpc>
              <a:buNone/>
            </a:pPr>
            <a:r>
              <a:rPr lang="en-US" sz="15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project utilizes modern web technologies, including React.js for the front-end, Node.js for the back-end, and MongoDB for database management.</a:t>
            </a:r>
            <a:endParaRPr lang="en-US" sz="1566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888325"/>
            <a:ext cx="727150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Front-End Development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227695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Interface (UI)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290953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front-end is built using React.js, a popular JavaScript library for creating interactive user interfaces.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1258967" y="4711898"/>
            <a:ext cx="350389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10"/>
              </a:lnSpc>
              <a:buSzPct val="100000"/>
              <a:buFont typeface="+mj-lt"/>
              <a:buAutoNum type="arabicPeriod" startAt="1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Responsive design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1258967" y="5193268"/>
            <a:ext cx="350389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10"/>
              </a:lnSpc>
              <a:buSzPct val="100000"/>
              <a:buFont typeface="+mj-lt"/>
              <a:buAutoNum type="arabicPeriod" startAt="2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Intuitive navigation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1258967" y="5674638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Font typeface="+mj-lt"/>
              <a:buAutoNum type="arabicPeriod" startAt="3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User-friendly search functionality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5372695" y="2276951"/>
            <a:ext cx="320802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Experience (UX)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5372695" y="290953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front-end focuses on providing a seamless and enjoyable user experience for both librarians and library users.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5767626" y="4711898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Clear and concise information display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5767626" y="5588318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Easy-to-use controls and forms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5767626" y="6464737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Visual cues and feedback mechanisms</a:t>
            </a:r>
            <a:endParaRPr lang="en-US" sz="1944" dirty="0"/>
          </a:p>
        </p:txBody>
      </p:sp>
      <p:sp>
        <p:nvSpPr>
          <p:cNvPr id="15" name="Text 12"/>
          <p:cNvSpPr/>
          <p:nvPr/>
        </p:nvSpPr>
        <p:spPr>
          <a:xfrm>
            <a:off x="9881354" y="2276951"/>
            <a:ext cx="324231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Development Process</a:t>
            </a:r>
            <a:endParaRPr lang="en-US" sz="2430" dirty="0"/>
          </a:p>
        </p:txBody>
      </p:sp>
      <p:sp>
        <p:nvSpPr>
          <p:cNvPr id="16" name="Text 13"/>
          <p:cNvSpPr/>
          <p:nvPr/>
        </p:nvSpPr>
        <p:spPr>
          <a:xfrm>
            <a:off x="9881354" y="290953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front-end development follows agile methodologies, with regular iterations and user feedback incorporated.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10276284" y="4711898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Component-based architecture</a:t>
            </a:r>
            <a:endParaRPr lang="en-US" sz="1944" dirty="0"/>
          </a:p>
        </p:txBody>
      </p:sp>
      <p:sp>
        <p:nvSpPr>
          <p:cNvPr id="18" name="Text 15"/>
          <p:cNvSpPr/>
          <p:nvPr/>
        </p:nvSpPr>
        <p:spPr>
          <a:xfrm>
            <a:off x="10276284" y="5588318"/>
            <a:ext cx="350389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Unit testing and code reviews</a:t>
            </a:r>
            <a:endParaRPr lang="en-US" sz="1944" dirty="0"/>
          </a:p>
        </p:txBody>
      </p:sp>
      <p:sp>
        <p:nvSpPr>
          <p:cNvPr id="19" name="Text 16"/>
          <p:cNvSpPr/>
          <p:nvPr/>
        </p:nvSpPr>
        <p:spPr>
          <a:xfrm>
            <a:off x="10276284" y="6069687"/>
            <a:ext cx="350389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Continuous integration and deployment</a:t>
            </a:r>
            <a:endParaRPr lang="en-US" sz="1944" dirty="0"/>
          </a:p>
        </p:txBody>
      </p:sp>
      <p:pic>
        <p:nvPicPr>
          <p:cNvPr id="2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886" y="2702719"/>
            <a:ext cx="5020508" cy="282404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52105" y="810697"/>
            <a:ext cx="5066705" cy="5822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85"/>
              </a:lnSpc>
              <a:buNone/>
            </a:pPr>
            <a:r>
              <a:rPr lang="en-US" sz="3668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Installation and Setup</a:t>
            </a:r>
            <a:endParaRPr lang="en-US" sz="3668" dirty="0"/>
          </a:p>
        </p:txBody>
      </p:sp>
      <p:sp>
        <p:nvSpPr>
          <p:cNvPr id="7" name="Shape 2"/>
          <p:cNvSpPr/>
          <p:nvPr/>
        </p:nvSpPr>
        <p:spPr>
          <a:xfrm>
            <a:off x="919996" y="1672352"/>
            <a:ext cx="23217" cy="5746433"/>
          </a:xfrm>
          <a:prstGeom prst="roundRect">
            <a:avLst>
              <a:gd name="adj" fmla="val 337076"/>
            </a:avLst>
          </a:prstGeom>
          <a:solidFill>
            <a:srgbClr val="B2D4E5"/>
          </a:solidFill>
          <a:ln/>
        </p:spPr>
      </p:sp>
      <p:sp>
        <p:nvSpPr>
          <p:cNvPr id="8" name="Shape 3"/>
          <p:cNvSpPr/>
          <p:nvPr/>
        </p:nvSpPr>
        <p:spPr>
          <a:xfrm>
            <a:off x="1141155" y="2079843"/>
            <a:ext cx="652105" cy="23217"/>
          </a:xfrm>
          <a:prstGeom prst="roundRect">
            <a:avLst>
              <a:gd name="adj" fmla="val 337076"/>
            </a:avLst>
          </a:prstGeom>
          <a:solidFill>
            <a:srgbClr val="B2D4E5"/>
          </a:solidFill>
          <a:ln/>
        </p:spPr>
      </p:sp>
      <p:sp>
        <p:nvSpPr>
          <p:cNvPr id="9" name="Shape 4"/>
          <p:cNvSpPr/>
          <p:nvPr/>
        </p:nvSpPr>
        <p:spPr>
          <a:xfrm>
            <a:off x="721935" y="1881902"/>
            <a:ext cx="419219" cy="41921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874812" y="1951792"/>
            <a:ext cx="113467" cy="2794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1"/>
              </a:lnSpc>
              <a:buNone/>
            </a:pPr>
            <a:r>
              <a:rPr lang="en-US" sz="22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201" dirty="0"/>
          </a:p>
        </p:txBody>
      </p:sp>
      <p:sp>
        <p:nvSpPr>
          <p:cNvPr id="11" name="Text 6"/>
          <p:cNvSpPr/>
          <p:nvPr/>
        </p:nvSpPr>
        <p:spPr>
          <a:xfrm>
            <a:off x="1956316" y="1858566"/>
            <a:ext cx="2329101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2"/>
              </a:lnSpc>
              <a:buNone/>
            </a:pPr>
            <a:r>
              <a:rPr lang="en-US" sz="183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Prerequisites</a:t>
            </a:r>
            <a:endParaRPr lang="en-US" sz="1834" dirty="0"/>
          </a:p>
        </p:txBody>
      </p:sp>
      <p:sp>
        <p:nvSpPr>
          <p:cNvPr id="12" name="Text 7"/>
          <p:cNvSpPr/>
          <p:nvPr/>
        </p:nvSpPr>
        <p:spPr>
          <a:xfrm>
            <a:off x="1956316" y="2261354"/>
            <a:ext cx="6535579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47"/>
              </a:lnSpc>
              <a:buNone/>
            </a:pPr>
            <a:r>
              <a:rPr lang="en-US" sz="146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Ensure that you have Node.js and npm (Node Package Manager) installed on your system.</a:t>
            </a:r>
            <a:endParaRPr lang="en-US" sz="1467" dirty="0"/>
          </a:p>
        </p:txBody>
      </p:sp>
      <p:sp>
        <p:nvSpPr>
          <p:cNvPr id="13" name="Shape 8"/>
          <p:cNvSpPr/>
          <p:nvPr/>
        </p:nvSpPr>
        <p:spPr>
          <a:xfrm>
            <a:off x="1141155" y="3637538"/>
            <a:ext cx="652105" cy="23217"/>
          </a:xfrm>
          <a:prstGeom prst="roundRect">
            <a:avLst>
              <a:gd name="adj" fmla="val 337076"/>
            </a:avLst>
          </a:prstGeom>
          <a:solidFill>
            <a:srgbClr val="B2D4E5"/>
          </a:solidFill>
          <a:ln/>
        </p:spPr>
      </p:sp>
      <p:sp>
        <p:nvSpPr>
          <p:cNvPr id="14" name="Shape 9"/>
          <p:cNvSpPr/>
          <p:nvPr/>
        </p:nvSpPr>
        <p:spPr>
          <a:xfrm>
            <a:off x="721935" y="3439597"/>
            <a:ext cx="419219" cy="41921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850166" y="3509486"/>
            <a:ext cx="162639" cy="2794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1"/>
              </a:lnSpc>
              <a:buNone/>
            </a:pPr>
            <a:r>
              <a:rPr lang="en-US" sz="22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201" dirty="0"/>
          </a:p>
        </p:txBody>
      </p:sp>
      <p:sp>
        <p:nvSpPr>
          <p:cNvPr id="16" name="Text 11"/>
          <p:cNvSpPr/>
          <p:nvPr/>
        </p:nvSpPr>
        <p:spPr>
          <a:xfrm>
            <a:off x="1956316" y="3416260"/>
            <a:ext cx="2618899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2"/>
              </a:lnSpc>
              <a:buNone/>
            </a:pPr>
            <a:r>
              <a:rPr lang="en-US" sz="183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Cloning the Repository</a:t>
            </a:r>
            <a:endParaRPr lang="en-US" sz="1834" dirty="0"/>
          </a:p>
        </p:txBody>
      </p:sp>
      <p:sp>
        <p:nvSpPr>
          <p:cNvPr id="17" name="Text 12"/>
          <p:cNvSpPr/>
          <p:nvPr/>
        </p:nvSpPr>
        <p:spPr>
          <a:xfrm>
            <a:off x="1956316" y="3819049"/>
            <a:ext cx="6535579" cy="298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7"/>
              </a:lnSpc>
              <a:buNone/>
            </a:pPr>
            <a:r>
              <a:rPr lang="en-US" sz="146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Clone the project repository from GitHub using the provided URL.</a:t>
            </a:r>
            <a:endParaRPr lang="en-US" sz="1467" dirty="0"/>
          </a:p>
        </p:txBody>
      </p:sp>
      <p:sp>
        <p:nvSpPr>
          <p:cNvPr id="18" name="Shape 13"/>
          <p:cNvSpPr/>
          <p:nvPr/>
        </p:nvSpPr>
        <p:spPr>
          <a:xfrm>
            <a:off x="1141155" y="4897100"/>
            <a:ext cx="652105" cy="23217"/>
          </a:xfrm>
          <a:prstGeom prst="roundRect">
            <a:avLst>
              <a:gd name="adj" fmla="val 337076"/>
            </a:avLst>
          </a:prstGeom>
          <a:solidFill>
            <a:srgbClr val="B2D4E5"/>
          </a:solidFill>
          <a:ln/>
        </p:spPr>
      </p:sp>
      <p:sp>
        <p:nvSpPr>
          <p:cNvPr id="19" name="Shape 14"/>
          <p:cNvSpPr/>
          <p:nvPr/>
        </p:nvSpPr>
        <p:spPr>
          <a:xfrm>
            <a:off x="721935" y="4699159"/>
            <a:ext cx="419219" cy="41921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847785" y="4769048"/>
            <a:ext cx="167402" cy="2794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1"/>
              </a:lnSpc>
              <a:buNone/>
            </a:pPr>
            <a:r>
              <a:rPr lang="en-US" sz="22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201" dirty="0"/>
          </a:p>
        </p:txBody>
      </p:sp>
      <p:sp>
        <p:nvSpPr>
          <p:cNvPr id="21" name="Text 16"/>
          <p:cNvSpPr/>
          <p:nvPr/>
        </p:nvSpPr>
        <p:spPr>
          <a:xfrm>
            <a:off x="1956316" y="4675823"/>
            <a:ext cx="2744153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2"/>
              </a:lnSpc>
              <a:buNone/>
            </a:pPr>
            <a:r>
              <a:rPr lang="en-US" sz="183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Installing Dependencies</a:t>
            </a:r>
            <a:endParaRPr lang="en-US" sz="1834" dirty="0"/>
          </a:p>
        </p:txBody>
      </p:sp>
      <p:sp>
        <p:nvSpPr>
          <p:cNvPr id="22" name="Text 17"/>
          <p:cNvSpPr/>
          <p:nvPr/>
        </p:nvSpPr>
        <p:spPr>
          <a:xfrm>
            <a:off x="1956316" y="5078611"/>
            <a:ext cx="6535579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47"/>
              </a:lnSpc>
              <a:buNone/>
            </a:pPr>
            <a:r>
              <a:rPr lang="en-US" sz="146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Navigate to the project directory and run the following command to install all necessary dependencies.</a:t>
            </a:r>
            <a:endParaRPr lang="en-US" sz="1467" dirty="0"/>
          </a:p>
        </p:txBody>
      </p:sp>
      <p:sp>
        <p:nvSpPr>
          <p:cNvPr id="23" name="Shape 18"/>
          <p:cNvSpPr/>
          <p:nvPr/>
        </p:nvSpPr>
        <p:spPr>
          <a:xfrm>
            <a:off x="1141155" y="6454795"/>
            <a:ext cx="652105" cy="23217"/>
          </a:xfrm>
          <a:prstGeom prst="roundRect">
            <a:avLst>
              <a:gd name="adj" fmla="val 337076"/>
            </a:avLst>
          </a:prstGeom>
          <a:solidFill>
            <a:srgbClr val="B2D4E5"/>
          </a:solidFill>
          <a:ln/>
        </p:spPr>
      </p:sp>
      <p:sp>
        <p:nvSpPr>
          <p:cNvPr id="24" name="Shape 19"/>
          <p:cNvSpPr/>
          <p:nvPr/>
        </p:nvSpPr>
        <p:spPr>
          <a:xfrm>
            <a:off x="721935" y="6256853"/>
            <a:ext cx="419219" cy="419219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843498" y="6326743"/>
            <a:ext cx="175974" cy="2794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01"/>
              </a:lnSpc>
              <a:buNone/>
            </a:pPr>
            <a:r>
              <a:rPr lang="en-US" sz="22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201" dirty="0"/>
          </a:p>
        </p:txBody>
      </p:sp>
      <p:sp>
        <p:nvSpPr>
          <p:cNvPr id="26" name="Text 21"/>
          <p:cNvSpPr/>
          <p:nvPr/>
        </p:nvSpPr>
        <p:spPr>
          <a:xfrm>
            <a:off x="1956316" y="6233517"/>
            <a:ext cx="3738563" cy="291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92"/>
              </a:lnSpc>
              <a:buNone/>
            </a:pPr>
            <a:r>
              <a:rPr lang="en-US" sz="183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Starting the Development Server</a:t>
            </a:r>
            <a:endParaRPr lang="en-US" sz="1834" dirty="0"/>
          </a:p>
        </p:txBody>
      </p:sp>
      <p:sp>
        <p:nvSpPr>
          <p:cNvPr id="27" name="Text 22"/>
          <p:cNvSpPr/>
          <p:nvPr/>
        </p:nvSpPr>
        <p:spPr>
          <a:xfrm>
            <a:off x="1956316" y="6636306"/>
            <a:ext cx="6535579" cy="5962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47"/>
              </a:lnSpc>
              <a:buNone/>
            </a:pPr>
            <a:r>
              <a:rPr lang="en-US" sz="146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Once dependencies are installed, run the development server to start the application.</a:t>
            </a:r>
            <a:endParaRPr lang="en-US" sz="1467" dirty="0"/>
          </a:p>
        </p:txBody>
      </p:sp>
      <p:pic>
        <p:nvPicPr>
          <p:cNvPr id="2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00" y="2723198"/>
            <a:ext cx="4947880" cy="278320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40185" y="1032391"/>
            <a:ext cx="6500217" cy="672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4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Running the Application</a:t>
            </a:r>
            <a:endParaRPr lang="en-US" sz="4240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185" y="2028349"/>
            <a:ext cx="1076801" cy="172295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640003" y="2243614"/>
            <a:ext cx="2994898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Access the Application</a:t>
            </a:r>
            <a:endParaRPr lang="en-US" sz="2120" dirty="0"/>
          </a:p>
        </p:txBody>
      </p:sp>
      <p:sp>
        <p:nvSpPr>
          <p:cNvPr id="9" name="Text 3"/>
          <p:cNvSpPr/>
          <p:nvPr/>
        </p:nvSpPr>
        <p:spPr>
          <a:xfrm>
            <a:off x="7640003" y="2709267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3"/>
              </a:lnSpc>
              <a:buNone/>
            </a:pPr>
            <a:r>
              <a:rPr lang="en-US" sz="169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application will be running on a local server, typically at `http://localhost:3000`.</a:t>
            </a:r>
            <a:endParaRPr lang="en-US" sz="1696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185" y="3751302"/>
            <a:ext cx="1076801" cy="172295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640003" y="3966567"/>
            <a:ext cx="2692122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Authentication</a:t>
            </a:r>
            <a:endParaRPr lang="en-US" sz="2120" dirty="0"/>
          </a:p>
        </p:txBody>
      </p:sp>
      <p:sp>
        <p:nvSpPr>
          <p:cNvPr id="12" name="Text 5"/>
          <p:cNvSpPr/>
          <p:nvPr/>
        </p:nvSpPr>
        <p:spPr>
          <a:xfrm>
            <a:off x="7640003" y="4432221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3"/>
              </a:lnSpc>
              <a:buNone/>
            </a:pPr>
            <a:r>
              <a:rPr lang="en-US" sz="169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You can log in using the provided credentials or create a new user account.</a:t>
            </a:r>
            <a:endParaRPr lang="en-US" sz="1696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0185" y="5474256"/>
            <a:ext cx="1076801" cy="1722953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40003" y="5689521"/>
            <a:ext cx="2980373" cy="336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Exploring the Features</a:t>
            </a:r>
            <a:endParaRPr lang="en-US" sz="2120" dirty="0"/>
          </a:p>
        </p:txBody>
      </p:sp>
      <p:sp>
        <p:nvSpPr>
          <p:cNvPr id="15" name="Text 7"/>
          <p:cNvSpPr/>
          <p:nvPr/>
        </p:nvSpPr>
        <p:spPr>
          <a:xfrm>
            <a:off x="7640003" y="6155174"/>
            <a:ext cx="6236613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3"/>
              </a:lnSpc>
              <a:buNone/>
            </a:pPr>
            <a:r>
              <a:rPr lang="en-US" sz="169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Browse the different sections of the application, such as book catalog, user profiles, and checkout history.</a:t>
            </a:r>
            <a:endParaRPr lang="en-US" sz="1696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79" y="1587579"/>
            <a:ext cx="5054441" cy="505444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91238" y="1380768"/>
            <a:ext cx="691265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Key Features and Functionalities</a:t>
            </a:r>
            <a:endParaRPr lang="en-US" sz="3402" dirty="0"/>
          </a:p>
        </p:txBody>
      </p:sp>
      <p:sp>
        <p:nvSpPr>
          <p:cNvPr id="7" name="Shape 2"/>
          <p:cNvSpPr/>
          <p:nvPr/>
        </p:nvSpPr>
        <p:spPr>
          <a:xfrm>
            <a:off x="6091238" y="2180034"/>
            <a:ext cx="7934325" cy="4668679"/>
          </a:xfrm>
          <a:prstGeom prst="roundRect">
            <a:avLst>
              <a:gd name="adj" fmla="val 155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098857" y="2187654"/>
            <a:ext cx="7919085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271617" y="2298859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Feature</a:t>
            </a:r>
            <a:endParaRPr lang="en-US" sz="1361" dirty="0"/>
          </a:p>
        </p:txBody>
      </p:sp>
      <p:sp>
        <p:nvSpPr>
          <p:cNvPr id="10" name="Text 5"/>
          <p:cNvSpPr/>
          <p:nvPr/>
        </p:nvSpPr>
        <p:spPr>
          <a:xfrm>
            <a:off x="10234970" y="2298859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Description</a:t>
            </a:r>
            <a:endParaRPr lang="en-US" sz="1361" dirty="0"/>
          </a:p>
        </p:txBody>
      </p:sp>
      <p:sp>
        <p:nvSpPr>
          <p:cNvPr id="11" name="Shape 6"/>
          <p:cNvSpPr/>
          <p:nvPr/>
        </p:nvSpPr>
        <p:spPr>
          <a:xfrm>
            <a:off x="6098857" y="2686645"/>
            <a:ext cx="7919085" cy="775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271617" y="2797850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Book Cataloging</a:t>
            </a:r>
            <a:endParaRPr lang="en-US" sz="1361" dirty="0"/>
          </a:p>
        </p:txBody>
      </p:sp>
      <p:sp>
        <p:nvSpPr>
          <p:cNvPr id="13" name="Text 8"/>
          <p:cNvSpPr/>
          <p:nvPr/>
        </p:nvSpPr>
        <p:spPr>
          <a:xfrm>
            <a:off x="10234970" y="2797850"/>
            <a:ext cx="3610213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Add, edit, and delete book entries with details like title, author, ISBN, and availability.</a:t>
            </a:r>
            <a:endParaRPr lang="en-US" sz="1361" dirty="0"/>
          </a:p>
        </p:txBody>
      </p:sp>
      <p:sp>
        <p:nvSpPr>
          <p:cNvPr id="14" name="Shape 9"/>
          <p:cNvSpPr/>
          <p:nvPr/>
        </p:nvSpPr>
        <p:spPr>
          <a:xfrm>
            <a:off x="6098857" y="3462218"/>
            <a:ext cx="7919085" cy="10521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271617" y="3573423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 Accounts</a:t>
            </a:r>
            <a:endParaRPr lang="en-US" sz="1361" dirty="0"/>
          </a:p>
        </p:txBody>
      </p:sp>
      <p:sp>
        <p:nvSpPr>
          <p:cNvPr id="16" name="Text 11"/>
          <p:cNvSpPr/>
          <p:nvPr/>
        </p:nvSpPr>
        <p:spPr>
          <a:xfrm>
            <a:off x="10234970" y="3573423"/>
            <a:ext cx="3610213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Create and manage user profiles with information such as name, contact details, and borrowing history.</a:t>
            </a:r>
            <a:endParaRPr lang="en-US" sz="1361" dirty="0"/>
          </a:p>
        </p:txBody>
      </p:sp>
      <p:sp>
        <p:nvSpPr>
          <p:cNvPr id="17" name="Shape 12"/>
          <p:cNvSpPr/>
          <p:nvPr/>
        </p:nvSpPr>
        <p:spPr>
          <a:xfrm>
            <a:off x="6098857" y="4514374"/>
            <a:ext cx="7919085" cy="775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6271617" y="4625578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Checkout and Return</a:t>
            </a:r>
            <a:endParaRPr lang="en-US" sz="1361" dirty="0"/>
          </a:p>
        </p:txBody>
      </p:sp>
      <p:sp>
        <p:nvSpPr>
          <p:cNvPr id="19" name="Text 14"/>
          <p:cNvSpPr/>
          <p:nvPr/>
        </p:nvSpPr>
        <p:spPr>
          <a:xfrm>
            <a:off x="10234970" y="4625578"/>
            <a:ext cx="3610213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Allow users to checkout and return books, tracking due dates and late fees.</a:t>
            </a:r>
            <a:endParaRPr lang="en-US" sz="1361" dirty="0"/>
          </a:p>
        </p:txBody>
      </p:sp>
      <p:sp>
        <p:nvSpPr>
          <p:cNvPr id="20" name="Shape 15"/>
          <p:cNvSpPr/>
          <p:nvPr/>
        </p:nvSpPr>
        <p:spPr>
          <a:xfrm>
            <a:off x="6098857" y="5289947"/>
            <a:ext cx="7919085" cy="7755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6"/>
          <p:cNvSpPr/>
          <p:nvPr/>
        </p:nvSpPr>
        <p:spPr>
          <a:xfrm>
            <a:off x="6271617" y="5401151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Search Functionality</a:t>
            </a:r>
            <a:endParaRPr lang="en-US" sz="1361" dirty="0"/>
          </a:p>
        </p:txBody>
      </p:sp>
      <p:sp>
        <p:nvSpPr>
          <p:cNvPr id="22" name="Text 17"/>
          <p:cNvSpPr/>
          <p:nvPr/>
        </p:nvSpPr>
        <p:spPr>
          <a:xfrm>
            <a:off x="10234970" y="5401151"/>
            <a:ext cx="3610213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Enable users to search for books by title, author, subject, or keyword.</a:t>
            </a:r>
            <a:endParaRPr lang="en-US" sz="1361" dirty="0"/>
          </a:p>
        </p:txBody>
      </p:sp>
      <p:sp>
        <p:nvSpPr>
          <p:cNvPr id="23" name="Shape 18"/>
          <p:cNvSpPr/>
          <p:nvPr/>
        </p:nvSpPr>
        <p:spPr>
          <a:xfrm>
            <a:off x="6098857" y="6065520"/>
            <a:ext cx="7919085" cy="7755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19"/>
          <p:cNvSpPr/>
          <p:nvPr/>
        </p:nvSpPr>
        <p:spPr>
          <a:xfrm>
            <a:off x="6271617" y="6176724"/>
            <a:ext cx="361021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Reporting</a:t>
            </a:r>
            <a:endParaRPr lang="en-US" sz="1361" dirty="0"/>
          </a:p>
        </p:txBody>
      </p:sp>
      <p:sp>
        <p:nvSpPr>
          <p:cNvPr id="25" name="Text 20"/>
          <p:cNvSpPr/>
          <p:nvPr/>
        </p:nvSpPr>
        <p:spPr>
          <a:xfrm>
            <a:off x="10234970" y="6176724"/>
            <a:ext cx="3610213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Generate reports on library usage, book circulation, and overdue items.</a:t>
            </a:r>
            <a:endParaRPr lang="en-US" sz="1361" dirty="0"/>
          </a:p>
        </p:txBody>
      </p:sp>
      <p:pic>
        <p:nvPicPr>
          <p:cNvPr id="26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7718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877181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9979" y="1848207"/>
            <a:ext cx="5054322" cy="518076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4837" y="475178"/>
            <a:ext cx="4511873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Interface Design</a:t>
            </a:r>
            <a:endParaRPr lang="en-US" sz="3402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04837" y="1879163"/>
            <a:ext cx="240244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User-Centric Approach</a:t>
            </a:r>
            <a:endParaRPr lang="en-US" sz="1701" dirty="0"/>
          </a:p>
        </p:txBody>
      </p:sp>
      <p:sp>
        <p:nvSpPr>
          <p:cNvPr id="9" name="Text 3"/>
          <p:cNvSpPr/>
          <p:nvPr/>
        </p:nvSpPr>
        <p:spPr>
          <a:xfrm>
            <a:off x="604837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UI is designed with the user in mind, prioritizing ease of use and accessibility.</a:t>
            </a:r>
            <a:endParaRPr lang="en-US" sz="1361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3047643"/>
            <a:ext cx="431959" cy="43195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04837" y="3652361"/>
            <a:ext cx="2203252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Search Functionality</a:t>
            </a:r>
            <a:endParaRPr lang="en-US" sz="1701" dirty="0"/>
          </a:p>
        </p:txBody>
      </p:sp>
      <p:sp>
        <p:nvSpPr>
          <p:cNvPr id="12" name="Text 5"/>
          <p:cNvSpPr/>
          <p:nvPr/>
        </p:nvSpPr>
        <p:spPr>
          <a:xfrm>
            <a:off x="604837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powerful search feature allows users to quickly and easily find the books they need.</a:t>
            </a:r>
            <a:endParaRPr lang="en-US" sz="1361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4820841"/>
            <a:ext cx="431959" cy="431959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04837" y="542555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Book Details</a:t>
            </a:r>
            <a:endParaRPr lang="en-US" sz="1701" dirty="0"/>
          </a:p>
        </p:txBody>
      </p:sp>
      <p:sp>
        <p:nvSpPr>
          <p:cNvPr id="15" name="Text 7"/>
          <p:cNvSpPr/>
          <p:nvPr/>
        </p:nvSpPr>
        <p:spPr>
          <a:xfrm>
            <a:off x="604837" y="579905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Comprehensive book details are provided, including cover image, summary, and availability status.</a:t>
            </a:r>
            <a:endParaRPr lang="en-US" sz="1361" dirty="0"/>
          </a:p>
        </p:txBody>
      </p:sp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6870621"/>
            <a:ext cx="431959" cy="431959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604837" y="7475339"/>
            <a:ext cx="246280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Customization Options</a:t>
            </a:r>
            <a:endParaRPr lang="en-US" sz="1701" dirty="0"/>
          </a:p>
        </p:txBody>
      </p:sp>
      <p:sp>
        <p:nvSpPr>
          <p:cNvPr id="18" name="Text 9"/>
          <p:cNvSpPr/>
          <p:nvPr/>
        </p:nvSpPr>
        <p:spPr>
          <a:xfrm>
            <a:off x="604837" y="784883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Users can personalize their experience with settings such as preferred language and display options.</a:t>
            </a:r>
            <a:endParaRPr lang="en-US" sz="1361" dirty="0"/>
          </a:p>
        </p:txBody>
      </p:sp>
      <p:pic>
        <p:nvPicPr>
          <p:cNvPr id="19" name="Image 7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491740"/>
            <a:ext cx="4869180" cy="32461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2170509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 and Next Steps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6350437" y="4083844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Library Management System project is a successful implementation of a user-friendly and efficient library management solution. The next steps involve ongoing maintenance, updates, and improvements based on user feedback and emerging technologies.</a:t>
            </a:r>
            <a:endParaRPr lang="en-US" sz="1944" dirty="0"/>
          </a:p>
        </p:txBody>
      </p:sp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2024-07-15T14:21:37Z</dcterms:created>
  <dcterms:modified xsi:type="dcterms:W3CDTF">2024-07-15T14:21:37Z</dcterms:modified>
</cp:coreProperties>
</file>